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10" r:id="rId1"/>
  </p:sldMasterIdLst>
  <p:sldIdLst>
    <p:sldId id="256" r:id="rId2"/>
    <p:sldId id="263" r:id="rId3"/>
    <p:sldId id="264" r:id="rId4"/>
    <p:sldId id="265" r:id="rId5"/>
    <p:sldId id="266" r:id="rId6"/>
    <p:sldId id="267" r:id="rId7"/>
    <p:sldId id="259" r:id="rId8"/>
    <p:sldId id="261" r:id="rId9"/>
    <p:sldId id="262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7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FDF0171-05D4-4A2A-80D0-42A46A6E7C37}">
          <p14:sldIdLst>
            <p14:sldId id="256"/>
            <p14:sldId id="263"/>
            <p14:sldId id="264"/>
            <p14:sldId id="265"/>
            <p14:sldId id="266"/>
            <p14:sldId id="267"/>
            <p14:sldId id="259"/>
            <p14:sldId id="261"/>
            <p14:sldId id="262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254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204" autoAdjust="0"/>
    <p:restoredTop sz="94660"/>
  </p:normalViewPr>
  <p:slideViewPr>
    <p:cSldViewPr snapToGrid="0">
      <p:cViewPr varScale="1">
        <p:scale>
          <a:sx n="82" d="100"/>
          <a:sy n="82" d="100"/>
        </p:scale>
        <p:origin x="71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28403" y="945913"/>
            <a:ext cx="8637073" cy="2618554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28404" y="3564467"/>
            <a:ext cx="8637072" cy="1071095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5DD86-9DEB-4F0E-8950-9F50E4F08B92}" type="datetimeFigureOut">
              <a:rPr lang="en-IN" smtClean="0"/>
              <a:t>23-03-2024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27124" y="329307"/>
            <a:ext cx="5943668" cy="309201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24392" y="134930"/>
            <a:ext cx="811019" cy="503578"/>
          </a:xfrm>
        </p:spPr>
        <p:txBody>
          <a:bodyPr/>
          <a:lstStyle/>
          <a:p>
            <a:fld id="{BE9A9365-B718-4482-B0CF-5D2CCED55033}" type="slidenum">
              <a:rPr lang="en-IN" smtClean="0"/>
              <a:t>‹#›</a:t>
            </a:fld>
            <a:endParaRPr lang="en-IN"/>
          </a:p>
        </p:txBody>
      </p:sp>
      <p:pic>
        <p:nvPicPr>
          <p:cNvPr id="16" name="Picture 15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885069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5DD86-9DEB-4F0E-8950-9F50E4F08B92}" type="datetimeFigureOut">
              <a:rPr lang="en-IN" smtClean="0"/>
              <a:t>23-03-2024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9A9365-B718-4482-B0CF-5D2CCED55033}" type="slidenum">
              <a:rPr lang="en-IN" smtClean="0"/>
              <a:t>‹#›</a:t>
            </a:fld>
            <a:endParaRPr lang="en-IN"/>
          </a:p>
        </p:txBody>
      </p:sp>
      <p:pic>
        <p:nvPicPr>
          <p:cNvPr id="15" name="Picture 14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125981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24709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30270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5DD86-9DEB-4F0E-8950-9F50E4F08B92}" type="datetimeFigureOut">
              <a:rPr lang="en-IN" smtClean="0"/>
              <a:t>23-03-2024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9A9365-B718-4482-B0CF-5D2CCED55033}" type="slidenum">
              <a:rPr lang="en-IN" smtClean="0"/>
              <a:t>‹#›</a:t>
            </a:fld>
            <a:endParaRPr lang="en-IN"/>
          </a:p>
        </p:txBody>
      </p:sp>
      <p:pic>
        <p:nvPicPr>
          <p:cNvPr id="17" name="Picture 16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59215" b="36435"/>
          <a:stretch/>
        </p:blipFill>
        <p:spPr>
          <a:xfrm rot="5400000">
            <a:off x="8642279" y="3046916"/>
            <a:ext cx="4663440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438445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200"/>
            </a:lvl1pPr>
          </a:lstStyle>
          <a:p>
            <a:fld id="{D085DD86-9DEB-4F0E-8950-9F50E4F08B92}" type="datetimeFigureOut">
              <a:rPr lang="en-IN" smtClean="0"/>
              <a:t>23-03-2024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200"/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9A9365-B718-4482-B0CF-5D2CCED55033}" type="slidenum">
              <a:rPr lang="en-IN" smtClean="0"/>
              <a:t>‹#›</a:t>
            </a:fld>
            <a:endParaRPr lang="en-IN"/>
          </a:p>
        </p:txBody>
      </p:sp>
      <p:pic>
        <p:nvPicPr>
          <p:cNvPr id="24" name="Picture 23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103262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9167" y="1756129"/>
            <a:ext cx="8619060" cy="2050065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129166" y="3806195"/>
            <a:ext cx="8619060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5DD86-9DEB-4F0E-8950-9F50E4F08B92}" type="datetimeFigureOut">
              <a:rPr lang="en-IN" smtClean="0"/>
              <a:t>23-03-2024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9A9365-B718-4482-B0CF-5D2CCED55033}" type="slidenum">
              <a:rPr lang="en-IN" smtClean="0"/>
              <a:t>‹#›</a:t>
            </a:fld>
            <a:endParaRPr lang="en-IN"/>
          </a:p>
        </p:txBody>
      </p:sp>
      <p:pic>
        <p:nvPicPr>
          <p:cNvPr id="16" name="Picture 15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519140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1052" y="958037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9166" y="2165621"/>
            <a:ext cx="4645152" cy="32938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5606" y="2171769"/>
            <a:ext cx="4645152" cy="32870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5DD86-9DEB-4F0E-8950-9F50E4F08B92}" type="datetimeFigureOut">
              <a:rPr lang="en-IN" smtClean="0"/>
              <a:t>23-03-2024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9A9365-B718-4482-B0CF-5D2CCED55033}" type="slidenum">
              <a:rPr lang="en-IN" smtClean="0"/>
              <a:t>‹#›</a:t>
            </a:fld>
            <a:endParaRPr lang="en-IN"/>
          </a:p>
        </p:txBody>
      </p:sp>
      <p:pic>
        <p:nvPicPr>
          <p:cNvPr id="16" name="Picture 15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321234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9166" y="953336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9166" y="2169727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800" b="0" cap="none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9166" y="2974448"/>
            <a:ext cx="4645152" cy="24938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4337" y="2173181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800" b="0" cap="none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94337" y="2971669"/>
            <a:ext cx="4645152" cy="2487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5DD86-9DEB-4F0E-8950-9F50E4F08B92}" type="datetimeFigureOut">
              <a:rPr lang="en-IN" smtClean="0"/>
              <a:t>23-03-2024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9A9365-B718-4482-B0CF-5D2CCED55033}" type="slidenum">
              <a:rPr lang="en-IN" smtClean="0"/>
              <a:t>‹#›</a:t>
            </a:fld>
            <a:endParaRPr lang="en-IN"/>
          </a:p>
        </p:txBody>
      </p:sp>
      <p:pic>
        <p:nvPicPr>
          <p:cNvPr id="18" name="Picture 17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663751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5DD86-9DEB-4F0E-8950-9F50E4F08B92}" type="datetimeFigureOut">
              <a:rPr lang="en-IN" smtClean="0"/>
              <a:t>23-03-2024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9A9365-B718-4482-B0CF-5D2CCED55033}" type="slidenum">
              <a:rPr lang="en-IN" smtClean="0"/>
              <a:t>‹#›</a:t>
            </a:fld>
            <a:endParaRPr lang="en-IN"/>
          </a:p>
        </p:txBody>
      </p:sp>
      <p:pic>
        <p:nvPicPr>
          <p:cNvPr id="14" name="Picture 13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838889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5DD86-9DEB-4F0E-8950-9F50E4F08B92}" type="datetimeFigureOut">
              <a:rPr lang="en-IN" smtClean="0"/>
              <a:t>23-03-2024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9A9365-B718-4482-B0CF-5D2CCED5503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647945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4291" y="952578"/>
            <a:ext cx="3275013" cy="2322176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23334" y="952578"/>
            <a:ext cx="6012470" cy="4505221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4291" y="3274754"/>
            <a:ext cx="3275013" cy="2178918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5DD86-9DEB-4F0E-8950-9F50E4F08B92}" type="datetimeFigureOut">
              <a:rPr lang="en-IN" smtClean="0"/>
              <a:t>23-03-2024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9A9365-B718-4482-B0CF-5D2CCED55033}" type="slidenum">
              <a:rPr lang="en-IN" smtClean="0"/>
              <a:t>‹#›</a:t>
            </a:fld>
            <a:endParaRPr lang="en-IN"/>
          </a:p>
        </p:txBody>
      </p:sp>
      <p:pic>
        <p:nvPicPr>
          <p:cNvPr id="16" name="Picture 15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856322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9124" y="1129513"/>
            <a:ext cx="5854872" cy="192420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8247" y="3053721"/>
            <a:ext cx="5846486" cy="2096013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125300" y="5469856"/>
            <a:ext cx="5849605" cy="320123"/>
          </a:xfrm>
        </p:spPr>
        <p:txBody>
          <a:bodyPr/>
          <a:lstStyle>
            <a:lvl1pPr algn="l">
              <a:defRPr/>
            </a:lvl1pPr>
          </a:lstStyle>
          <a:p>
            <a:fld id="{D085DD86-9DEB-4F0E-8950-9F50E4F08B92}" type="datetimeFigureOut">
              <a:rPr lang="en-IN" smtClean="0"/>
              <a:t>23-03-2024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25300" y="318640"/>
            <a:ext cx="4877818" cy="320931"/>
          </a:xfr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176794" y="137408"/>
            <a:ext cx="811019" cy="503578"/>
          </a:xfrm>
        </p:spPr>
        <p:txBody>
          <a:bodyPr/>
          <a:lstStyle/>
          <a:p>
            <a:fld id="{BE9A9365-B718-4482-B0CF-5D2CCED55033}" type="slidenum">
              <a:rPr lang="en-IN" smtClean="0"/>
              <a:t>‹#›</a:t>
            </a:fld>
            <a:endParaRPr lang="en-IN"/>
          </a:p>
        </p:txBody>
      </p:sp>
      <p:pic>
        <p:nvPicPr>
          <p:cNvPr id="22" name="Picture 21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6" t="474" r="48549" b="36564"/>
          <a:stretch/>
        </p:blipFill>
        <p:spPr>
          <a:xfrm>
            <a:off x="1125460" y="643464"/>
            <a:ext cx="5879592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231292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>
          <a:xfrm>
            <a:off x="0" y="6119336"/>
            <a:ext cx="12192000" cy="74295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0" y="468769"/>
            <a:ext cx="12192000" cy="564702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  <a:lumMod val="100000"/>
                </a:schemeClr>
              </a:gs>
              <a:gs pos="100000">
                <a:schemeClr val="bg2">
                  <a:lumMod val="95000"/>
                  <a:lumOff val="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/>
          <p:cNvCxnSpPr/>
          <p:nvPr/>
        </p:nvCxnSpPr>
        <p:spPr>
          <a:xfrm>
            <a:off x="0" y="6121269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30270" y="953324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30270" y="2171769"/>
            <a:ext cx="9603275" cy="32945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32830" y="330370"/>
            <a:ext cx="251539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85DD86-9DEB-4F0E-8950-9F50E4F08B92}" type="datetimeFigureOut">
              <a:rPr lang="en-IN" smtClean="0"/>
              <a:t>23-03-2024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30270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18076" y="137408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BE9A9365-B718-4482-B0CF-5D2CCED5503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059300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1" r:id="rId1"/>
    <p:sldLayoutId id="2147483912" r:id="rId2"/>
    <p:sldLayoutId id="2147483913" r:id="rId3"/>
    <p:sldLayoutId id="2147483914" r:id="rId4"/>
    <p:sldLayoutId id="2147483915" r:id="rId5"/>
    <p:sldLayoutId id="2147483916" r:id="rId6"/>
    <p:sldLayoutId id="2147483917" r:id="rId7"/>
    <p:sldLayoutId id="2147483918" r:id="rId8"/>
    <p:sldLayoutId id="2147483919" r:id="rId9"/>
    <p:sldLayoutId id="2147483920" r:id="rId10"/>
    <p:sldLayoutId id="214748392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585CEB6-1086-9D93-81C1-F2DDEE66FB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23731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114E90C-EC0A-50C7-9D78-02F04978E5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33665" y="-653143"/>
            <a:ext cx="7520473" cy="95172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 HOTEL BOKINGS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36C102-B93B-3B2A-D585-C5429EB65E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805264"/>
            <a:ext cx="9144000" cy="1203649"/>
          </a:xfrm>
        </p:spPr>
        <p:txBody>
          <a:bodyPr>
            <a:normAutofit/>
          </a:bodyPr>
          <a:lstStyle/>
          <a:p>
            <a:r>
              <a:rPr lang="en-US" sz="2000" b="1" dirty="0"/>
              <a:t>Presented By :- Moin Saiyad</a:t>
            </a:r>
          </a:p>
          <a:p>
            <a:r>
              <a:rPr lang="en-US" sz="2000" b="1" dirty="0"/>
              <a:t>Guide by:- Pro. </a:t>
            </a:r>
            <a:r>
              <a:rPr lang="en-US" sz="2000" b="1" dirty="0" err="1"/>
              <a:t>Abishek</a:t>
            </a:r>
            <a:r>
              <a:rPr lang="en-US" sz="2000" b="1" dirty="0"/>
              <a:t> </a:t>
            </a:r>
            <a:r>
              <a:rPr lang="en-US" sz="2000" b="1" dirty="0" err="1"/>
              <a:t>Wavhal</a:t>
            </a:r>
            <a:endParaRPr lang="en-IN" sz="2000" b="1" dirty="0"/>
          </a:p>
        </p:txBody>
      </p:sp>
    </p:spTree>
    <p:extLst>
      <p:ext uri="{BB962C8B-B14F-4D97-AF65-F5344CB8AC3E}">
        <p14:creationId xmlns:p14="http://schemas.microsoft.com/office/powerpoint/2010/main" val="4732051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57762FE-618F-450D-84EA-C4FFF0BA1D02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98513"/>
            <a:ext cx="6251575" cy="5322887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006E17A-4203-2FFF-B926-B5D854A7DE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072" y="917167"/>
            <a:ext cx="1668925" cy="731583"/>
          </a:xfrm>
          <a:prstGeom prst="rect">
            <a:avLst/>
          </a:prstGeom>
        </p:spPr>
      </p:pic>
      <p:sp>
        <p:nvSpPr>
          <p:cNvPr id="12" name="Title 7">
            <a:extLst>
              <a:ext uri="{FF2B5EF4-FFF2-40B4-BE49-F238E27FC236}">
                <a16:creationId xmlns:a16="http://schemas.microsoft.com/office/drawing/2014/main" id="{821740BD-02AC-9395-EABA-BCF0646AF3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40463" y="798513"/>
            <a:ext cx="5661025" cy="5322887"/>
          </a:xfrm>
        </p:spPr>
        <p:txBody>
          <a:bodyPr/>
          <a:lstStyle/>
          <a:p>
            <a:r>
              <a:rPr lang="en-US" sz="1800" dirty="0"/>
              <a:t>I used the pie chart to check and understand the hotel wise profit is city and resort hotel.</a:t>
            </a:r>
          </a:p>
          <a:p>
            <a:r>
              <a:rPr lang="en-US" sz="1800" dirty="0"/>
              <a:t>City hotel profit</a:t>
            </a:r>
            <a:r>
              <a:rPr lang="en-US" dirty="0"/>
              <a:t> higher than resort hotel.</a:t>
            </a:r>
          </a:p>
          <a:p>
            <a:r>
              <a:rPr lang="en-US" sz="1800" b="1" dirty="0"/>
              <a:t>City hotel profit 5929380.53 and resort hotel profit</a:t>
            </a:r>
          </a:p>
          <a:p>
            <a:r>
              <a:rPr lang="en-US" b="1" dirty="0"/>
              <a:t>3363365.96.</a:t>
            </a:r>
          </a:p>
          <a:p>
            <a:pPr>
              <a:spcBef>
                <a:spcPts val="0"/>
              </a:spcBef>
            </a:pPr>
            <a:r>
              <a:rPr lang="en-US" sz="1800" dirty="0"/>
              <a:t>City hotel more profit because of good facilities, </a:t>
            </a:r>
          </a:p>
          <a:p>
            <a:pPr>
              <a:spcBef>
                <a:spcPts val="0"/>
              </a:spcBef>
            </a:pPr>
            <a:r>
              <a:rPr lang="en-US" dirty="0"/>
              <a:t>Service and good location city hotel.</a:t>
            </a:r>
          </a:p>
          <a:p>
            <a:pPr>
              <a:spcBef>
                <a:spcPts val="0"/>
              </a:spcBef>
            </a:pPr>
            <a:endParaRPr lang="en-US" sz="1800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862978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28CD924-32B6-9F30-392B-24F0543BBE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4749282"/>
            <a:ext cx="12192000" cy="186612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 used column charts to check and easily understand car </a:t>
            </a:r>
            <a:r>
              <a:rPr lang="en-US" dirty="0" err="1"/>
              <a:t>praking</a:t>
            </a:r>
            <a:r>
              <a:rPr lang="en-US" dirty="0"/>
              <a:t> wise and hotel profit.</a:t>
            </a:r>
          </a:p>
          <a:p>
            <a:r>
              <a:rPr lang="en-IN" dirty="0"/>
              <a:t>I can see the both hotel charts, </a:t>
            </a:r>
            <a:r>
              <a:rPr lang="en-IN" b="1" dirty="0"/>
              <a:t>0 car parking city hotel profit 5697740.04 and resort hotel profit 2764149.32.</a:t>
            </a:r>
          </a:p>
          <a:p>
            <a:r>
              <a:rPr lang="en-IN" b="1" dirty="0"/>
              <a:t>Based on my observation no need car parking </a:t>
            </a:r>
            <a:r>
              <a:rPr lang="en-IN" dirty="0"/>
              <a:t>in both of hotel because of 0 parking facilities more profit.</a:t>
            </a:r>
          </a:p>
          <a:p>
            <a:r>
              <a:rPr lang="en-IN" dirty="0"/>
              <a:t>But </a:t>
            </a:r>
            <a:r>
              <a:rPr lang="en-IN" dirty="0" err="1"/>
              <a:t>incress</a:t>
            </a:r>
            <a:r>
              <a:rPr lang="en-IN" dirty="0"/>
              <a:t> facilities and service.</a:t>
            </a:r>
          </a:p>
          <a:p>
            <a:endParaRPr lang="en-IN" b="1" dirty="0"/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38F8FC-A0DC-71D3-359D-200C4320DE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46955"/>
            <a:ext cx="6671388" cy="378860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B58FD80-4972-040E-CCFC-39C59FC998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1388" y="846955"/>
            <a:ext cx="5520612" cy="3788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6779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ubtitle 12">
            <a:extLst>
              <a:ext uri="{FF2B5EF4-FFF2-40B4-BE49-F238E27FC236}">
                <a16:creationId xmlns:a16="http://schemas.microsoft.com/office/drawing/2014/main" id="{C4A9FC4F-EE89-B39D-66B9-B6360735DB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38326" y="811763"/>
            <a:ext cx="6453673" cy="6046237"/>
          </a:xfrm>
        </p:spPr>
        <p:txBody>
          <a:bodyPr/>
          <a:lstStyle/>
          <a:p>
            <a:r>
              <a:rPr lang="en-US" dirty="0"/>
              <a:t>I used line chart to check and easily understand year wise profit.</a:t>
            </a:r>
          </a:p>
          <a:p>
            <a:r>
              <a:rPr lang="en-US" dirty="0"/>
              <a:t>I can see the data </a:t>
            </a:r>
            <a:r>
              <a:rPr lang="en-US" b="1" dirty="0"/>
              <a:t>2016 highest profit in both hotel</a:t>
            </a:r>
            <a:r>
              <a:rPr lang="en-US" dirty="0"/>
              <a:t>.</a:t>
            </a:r>
          </a:p>
          <a:p>
            <a:r>
              <a:rPr lang="en-US" dirty="0"/>
              <a:t>2016 </a:t>
            </a:r>
            <a:r>
              <a:rPr lang="en-US" b="1" dirty="0"/>
              <a:t>City hotel profit 2887093.09</a:t>
            </a:r>
            <a:r>
              <a:rPr lang="en-US" dirty="0"/>
              <a:t> and </a:t>
            </a:r>
            <a:r>
              <a:rPr lang="en-US" b="1" dirty="0"/>
              <a:t>resort hotel profit </a:t>
            </a:r>
          </a:p>
          <a:p>
            <a:r>
              <a:rPr lang="en-US" b="1" dirty="0"/>
              <a:t>1416915.56</a:t>
            </a:r>
          </a:p>
          <a:p>
            <a:r>
              <a:rPr lang="en-US" dirty="0"/>
              <a:t>City hotel more profit compare the resort hotel.</a:t>
            </a:r>
          </a:p>
          <a:p>
            <a:r>
              <a:rPr lang="en-US" b="1" dirty="0"/>
              <a:t>Resort hotel in 2015 good profit more than city hotel.</a:t>
            </a:r>
          </a:p>
          <a:p>
            <a:r>
              <a:rPr lang="en-US" b="1" dirty="0"/>
              <a:t>After 2015 compare the resort hotel good profit in city hotel.</a:t>
            </a:r>
          </a:p>
          <a:p>
            <a:r>
              <a:rPr lang="en-US" dirty="0"/>
              <a:t>Because of good facilities , service and good location.</a:t>
            </a:r>
          </a:p>
          <a:p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E837CC7-69FB-F1F2-07B1-E684A38E5CCE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738813" cy="4776788"/>
          </a:xfrm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D40B2735-F48C-DD76-E6B1-94334BF604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777273"/>
            <a:ext cx="5738326" cy="1884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7553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ubtitle 14">
            <a:extLst>
              <a:ext uri="{FF2B5EF4-FFF2-40B4-BE49-F238E27FC236}">
                <a16:creationId xmlns:a16="http://schemas.microsoft.com/office/drawing/2014/main" id="{B9337CD3-5D1C-7673-A888-1FA9E5613E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80922" y="895740"/>
            <a:ext cx="6211078" cy="5962260"/>
          </a:xfrm>
        </p:spPr>
        <p:txBody>
          <a:bodyPr>
            <a:normAutofit/>
          </a:bodyPr>
          <a:lstStyle/>
          <a:p>
            <a:r>
              <a:rPr lang="en-US" dirty="0"/>
              <a:t>I used column chart to check and easily understand channel wise profit.</a:t>
            </a:r>
          </a:p>
          <a:p>
            <a:r>
              <a:rPr lang="en-US" dirty="0"/>
              <a:t>Based on this charts TA/TO distribution channel good boking in hotel.</a:t>
            </a:r>
          </a:p>
          <a:p>
            <a:r>
              <a:rPr lang="en-US" dirty="0"/>
              <a:t>TA/TO distribution channel good profit in city hotel and resort hotel but direct boking </a:t>
            </a:r>
            <a:r>
              <a:rPr lang="en-US" dirty="0" err="1"/>
              <a:t>decress</a:t>
            </a:r>
            <a:r>
              <a:rPr lang="en-US" dirty="0"/>
              <a:t> the profit and boking compare the TA/TO.</a:t>
            </a:r>
          </a:p>
          <a:p>
            <a:r>
              <a:rPr lang="en-US" dirty="0"/>
              <a:t>Direct boking </a:t>
            </a:r>
            <a:r>
              <a:rPr lang="en-US" dirty="0" err="1"/>
              <a:t>incree</a:t>
            </a:r>
            <a:r>
              <a:rPr lang="en-US" dirty="0"/>
              <a:t> then not pay commission and other channel boking  then you pay the commission.</a:t>
            </a:r>
          </a:p>
          <a:p>
            <a:r>
              <a:rPr lang="en-US" dirty="0"/>
              <a:t>Then </a:t>
            </a:r>
            <a:r>
              <a:rPr lang="en-US" dirty="0" err="1"/>
              <a:t>incress</a:t>
            </a:r>
            <a:r>
              <a:rPr lang="en-US" dirty="0"/>
              <a:t> the direct more than more boking then effect direct in profit because of you not pay commission in direct boking.  </a:t>
            </a:r>
          </a:p>
          <a:p>
            <a:endParaRPr lang="en-US" dirty="0"/>
          </a:p>
          <a:p>
            <a:r>
              <a:rPr lang="en-US" dirty="0"/>
              <a:t> </a:t>
            </a:r>
          </a:p>
          <a:p>
            <a:endParaRPr lang="en-IN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D38F1A2-B4BE-3D1E-18DF-2FBADDACCB14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981700" cy="6056313"/>
          </a:xfr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43B72A2-2396-A4DC-6C95-F86CE55E75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1818" y="0"/>
            <a:ext cx="3089104" cy="1744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8321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6">
            <a:extLst>
              <a:ext uri="{FF2B5EF4-FFF2-40B4-BE49-F238E27FC236}">
                <a16:creationId xmlns:a16="http://schemas.microsoft.com/office/drawing/2014/main" id="{BE020AB4-11E1-4198-9C44-7850B78757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49938" y="820739"/>
            <a:ext cx="6342062" cy="5262820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rlow"/>
                <a:ea typeface="+mn-ea"/>
                <a:cs typeface="+mn-cs"/>
                <a:sym typeface="Barlow"/>
              </a:rPr>
              <a:t>I used the Table To check and understand the top 5  country people is preferred hotel for stay.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rlow"/>
              <a:ea typeface="+mn-ea"/>
              <a:cs typeface="+mn-cs"/>
              <a:sym typeface="Barlow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>
                <a:solidFill>
                  <a:prstClr val="black"/>
                </a:solidFill>
                <a:latin typeface="Barlow"/>
                <a:sym typeface="Barlow"/>
              </a:rPr>
              <a:t>Based on the above observation, I found something </a:t>
            </a:r>
            <a:r>
              <a:rPr lang="en-US" sz="2000" dirty="0" err="1">
                <a:solidFill>
                  <a:prstClr val="black"/>
                </a:solidFill>
                <a:latin typeface="Barlow"/>
                <a:sym typeface="Barlow"/>
              </a:rPr>
              <a:t>portugual</a:t>
            </a:r>
            <a:r>
              <a:rPr lang="en-US" sz="2000" dirty="0">
                <a:solidFill>
                  <a:prstClr val="black"/>
                </a:solidFill>
                <a:latin typeface="Barlow"/>
                <a:sym typeface="Barlow"/>
              </a:rPr>
              <a:t> country is top 1 country boking hotel.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>
                <a:solidFill>
                  <a:prstClr val="black"/>
                </a:solidFill>
                <a:latin typeface="Barlow"/>
                <a:sym typeface="Barlow"/>
              </a:rPr>
              <a:t> 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rlow"/>
              <a:ea typeface="+mn-ea"/>
              <a:cs typeface="+mn-cs"/>
              <a:sym typeface="Barlow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rlow"/>
              <a:ea typeface="+mn-ea"/>
              <a:cs typeface="+mn-cs"/>
              <a:sym typeface="Barlow"/>
            </a:endParaRPr>
          </a:p>
          <a:p>
            <a:endParaRPr lang="en-IN" dirty="0"/>
          </a:p>
          <a:p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C0A863F-E4EA-8F38-3D22-7E745C1ECC1A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20738"/>
            <a:ext cx="5849938" cy="3956050"/>
          </a:xfrm>
        </p:spPr>
      </p:pic>
    </p:spTree>
    <p:extLst>
      <p:ext uri="{BB962C8B-B14F-4D97-AF65-F5344CB8AC3E}">
        <p14:creationId xmlns:p14="http://schemas.microsoft.com/office/powerpoint/2010/main" val="26772604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32BE155-175D-DAEF-B2BD-0AF7E026CE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59624" y="811764"/>
            <a:ext cx="5924939" cy="5290456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I used column charts to check and </a:t>
            </a:r>
            <a:r>
              <a:rPr lang="en-US" dirty="0" err="1"/>
              <a:t>easiely</a:t>
            </a:r>
            <a:r>
              <a:rPr lang="en-US" dirty="0"/>
              <a:t> understand year wise previous cancellations.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Based on my observation city hotel cancellation</a:t>
            </a:r>
          </a:p>
          <a:p>
            <a:r>
              <a:rPr lang="en-US" dirty="0"/>
              <a:t>     more than resort hotel.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In city hotel highest cancellation year of 2016.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9C48D91-7197-0ACA-979E-FA6E2C00EF2D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11763"/>
            <a:ext cx="5859624" cy="5290457"/>
          </a:xfrm>
        </p:spPr>
      </p:pic>
    </p:spTree>
    <p:extLst>
      <p:ext uri="{BB962C8B-B14F-4D97-AF65-F5344CB8AC3E}">
        <p14:creationId xmlns:p14="http://schemas.microsoft.com/office/powerpoint/2010/main" val="6682072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E87509-E320-10A1-1C00-400E2D66E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5ABFED-97ED-526B-8587-3450AF151E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A68614-C5AC-32F0-70A9-627962D7E2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4749"/>
            <a:ext cx="12192000" cy="4168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9475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A38B1E-1D75-AC1A-52DF-18DEFB150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0424" y="1"/>
            <a:ext cx="5411592" cy="615820"/>
          </a:xfrm>
        </p:spPr>
        <p:txBody>
          <a:bodyPr/>
          <a:lstStyle/>
          <a:p>
            <a:r>
              <a:rPr lang="en" sz="3600" b="1" u="sng" dirty="0">
                <a:solidFill>
                  <a:srgbClr val="7254F2"/>
                </a:solidFill>
                <a:latin typeface="Poppins Black"/>
                <a:cs typeface="Poppins Black"/>
                <a:sym typeface="Barlow"/>
              </a:rPr>
              <a:t>Solution  to  Business </a:t>
            </a:r>
            <a:endParaRPr lang="en-IN" dirty="0">
              <a:solidFill>
                <a:srgbClr val="7254F2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FED91D-7231-1331-6429-F8171AC138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29166" y="1007706"/>
            <a:ext cx="8619060" cy="4264089"/>
          </a:xfrm>
        </p:spPr>
        <p:txBody>
          <a:bodyPr/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dk1"/>
                </a:solidFill>
                <a:latin typeface="Barlow"/>
                <a:sym typeface="Barlow"/>
              </a:rPr>
              <a:t>Solution of The Project if  Resort Hotel Increase his Business then It has Develop More Facilities And Provided many Amenities to Attract to the people .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dk1"/>
              </a:solidFill>
              <a:latin typeface="Barlow"/>
              <a:sym typeface="Barlow"/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dk1"/>
                </a:solidFill>
                <a:latin typeface="Barlow"/>
                <a:sym typeface="Barlow"/>
              </a:rPr>
              <a:t>Amenities And Facilities like Parking facilities , Multi types of Dinner and Lunch Facilities , etc...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dk1"/>
              </a:solidFill>
              <a:latin typeface="Barlow"/>
              <a:sym typeface="Barlow"/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dk1"/>
                </a:solidFill>
                <a:latin typeface="Barlow"/>
                <a:sym typeface="Barlow"/>
              </a:rPr>
              <a:t>And Last And Most Important Thigs To Know About Customers Interesting Activities 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90553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E5D3C0-3748-3321-E887-BAC2857D1F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9166" y="1"/>
            <a:ext cx="8619060" cy="643811"/>
          </a:xfrm>
        </p:spPr>
        <p:txBody>
          <a:bodyPr>
            <a:normAutofit fontScale="90000"/>
          </a:bodyPr>
          <a:lstStyle/>
          <a:p>
            <a:br>
              <a:rPr lang="en-IN" sz="3600" b="1" u="sng" dirty="0">
                <a:solidFill>
                  <a:schemeClr val="dk1"/>
                </a:solidFill>
                <a:latin typeface="Poppins Black"/>
                <a:cs typeface="Poppins Black"/>
                <a:sym typeface="Barlow"/>
              </a:rPr>
            </a:br>
            <a:r>
              <a:rPr lang="en-IN" sz="3600" b="1" u="sng" dirty="0">
                <a:solidFill>
                  <a:schemeClr val="dk1"/>
                </a:solidFill>
                <a:latin typeface="Poppins Black"/>
                <a:cs typeface="Poppins Black"/>
                <a:sym typeface="Barlow"/>
              </a:rPr>
              <a:t>conclusion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402ECB-8E7D-278D-B884-0C886512D2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29166" y="1101013"/>
            <a:ext cx="8619060" cy="4553338"/>
          </a:xfrm>
        </p:spPr>
        <p:txBody>
          <a:bodyPr/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dk1"/>
                </a:solidFill>
                <a:latin typeface="Barlow"/>
                <a:sym typeface="Barlow"/>
              </a:rPr>
              <a:t>Conclusion Of the Whole Project  61.13% People Preferred A city hotel for stay because of multiple Reason.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dk1"/>
              </a:solidFill>
              <a:latin typeface="Barlow"/>
              <a:sym typeface="Barlow"/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dk1"/>
                </a:solidFill>
                <a:latin typeface="Barlow"/>
                <a:sym typeface="Barlow"/>
              </a:rPr>
              <a:t>And 38.87% people Preferred Resort Hotel because of lake of Facility and this hotel is far away from City so in holidays seasons customers this hotel.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806474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2D3879F-AB28-3B55-0C66-82B0C2CB37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327363" cy="685800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CC6A880C-B4D4-DDEB-C9C6-704D1CA326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9641" y="4396320"/>
            <a:ext cx="9603275" cy="1049235"/>
          </a:xfrm>
        </p:spPr>
        <p:txBody>
          <a:bodyPr>
            <a:normAutofit/>
          </a:bodyPr>
          <a:lstStyle/>
          <a:p>
            <a:r>
              <a:rPr lang="en-US" sz="4000" b="1" dirty="0"/>
              <a:t>                   </a:t>
            </a:r>
            <a:r>
              <a:rPr lang="en-US" sz="40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Any </a:t>
            </a:r>
            <a:r>
              <a:rPr lang="en-US" sz="4000" b="1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Quations</a:t>
            </a:r>
            <a:r>
              <a:rPr lang="en-US" sz="40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!</a:t>
            </a:r>
            <a:endParaRPr lang="en-IN" sz="4000" b="1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74149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3E32A4-ADCE-E204-E7CF-8D244B59BC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77693" y="101657"/>
            <a:ext cx="8637073" cy="453679"/>
          </a:xfrm>
        </p:spPr>
        <p:txBody>
          <a:bodyPr>
            <a:normAutofit/>
          </a:bodyPr>
          <a:lstStyle/>
          <a:p>
            <a:r>
              <a:rPr lang="en-US" sz="2800" dirty="0"/>
              <a:t>Summary of project</a:t>
            </a:r>
            <a:endParaRPr lang="en-IN" sz="2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F0698F-7012-3A1D-9581-E1DAFA905E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28404" y="858416"/>
            <a:ext cx="8637072" cy="4376057"/>
          </a:xfrm>
        </p:spPr>
        <p:txBody>
          <a:bodyPr>
            <a:normAutofit fontScale="77500" lnSpcReduction="20000"/>
          </a:bodyPr>
          <a:lstStyle/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800" dirty="0"/>
              <a:t>This Project is upon Analysis of Hotel Booking.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US" sz="1800" dirty="0"/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800" dirty="0"/>
              <a:t>The Overview of this project is Explore and analyze the data to Discover important factors that govern the bookings.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US" dirty="0"/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dirty="0"/>
              <a:t>In this Project We are Analyzing ,Cleaning And Visualizing the data  and Create a Dashboard of this data.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US" sz="1800" dirty="0"/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dirty="0"/>
              <a:t>The Given Data is a Large amount of data so First of All We are Remove Errors, Duplicate Values and Cleaning Data.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US" dirty="0"/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dirty="0"/>
              <a:t>After That We are Analyze the Data and Finding a Null Values and Data types error then Remove it.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US" dirty="0"/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dirty="0"/>
              <a:t>Then We are Inserting a New Rows &amp; Column and define a Primary key.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US" dirty="0"/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dirty="0"/>
              <a:t>Then We are Visualizing a Data And  Find a Solutions of the Data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US" dirty="0"/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dirty="0"/>
              <a:t>At last We Are Create a Dashboard Using the Visualization of  Chart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744431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12F1C1-4A10-7EDA-391B-3B41F0EF59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270" y="130629"/>
            <a:ext cx="9603275" cy="597159"/>
          </a:xfrm>
        </p:spPr>
        <p:txBody>
          <a:bodyPr/>
          <a:lstStyle/>
          <a:p>
            <a:r>
              <a:rPr lang="en-US" dirty="0"/>
              <a:t>Effect of Project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9368A9-6CEE-AC55-F212-43E4A53943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0270" y="886408"/>
            <a:ext cx="9603275" cy="4579937"/>
          </a:xfrm>
        </p:spPr>
        <p:txBody>
          <a:bodyPr>
            <a:normAutofit fontScale="70000" lnSpcReduction="20000"/>
          </a:bodyPr>
          <a:lstStyle/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2000" dirty="0"/>
              <a:t>This Project is upon Analysis of Hotel Booking.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US" sz="2000" dirty="0"/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2000" dirty="0"/>
              <a:t>The Overview of this project is Explore and analyze the data to Discover important factors that govern the bookings.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US" dirty="0"/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dirty="0"/>
              <a:t>In this Project We are Analyzing ,Cleaning And Visualizing the data  and Create a Dashboard of this data.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US" sz="2000" dirty="0"/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dirty="0"/>
              <a:t>The Given Data is a Large amount of data so First of All We are Remove Errors, Duplicate Values and Cleaning Data.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US" dirty="0"/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dirty="0"/>
              <a:t>After That We are Analyze the Data and Finding a Null Values and Data types error then Remove it.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US" dirty="0"/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dirty="0"/>
              <a:t>Then We are Inserting a New Rows &amp; Column and define a Primary key.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US" dirty="0"/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dirty="0"/>
              <a:t>Then We are Visualizing a Data And  Find a Solutions of the Data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US" dirty="0"/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dirty="0"/>
              <a:t>At last We Are Create a Dashboard Using the Visualization of  Chart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651558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E6BDEA-2CE2-1CBA-0FBC-ADAD180DA4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269" y="1"/>
            <a:ext cx="9603275" cy="606490"/>
          </a:xfrm>
        </p:spPr>
        <p:txBody>
          <a:bodyPr/>
          <a:lstStyle/>
          <a:p>
            <a:r>
              <a:rPr lang="en-US" dirty="0"/>
              <a:t>Information of the Data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A72274-2252-6143-2B75-D16B356AC4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0270" y="802433"/>
            <a:ext cx="9603275" cy="5719665"/>
          </a:xfrm>
        </p:spPr>
        <p:txBody>
          <a:bodyPr>
            <a:noAutofit/>
          </a:bodyPr>
          <a:lstStyle/>
          <a:p>
            <a:r>
              <a:rPr lang="en-US" sz="1400" b="1" dirty="0"/>
              <a:t>Hotel</a:t>
            </a:r>
            <a:r>
              <a:rPr lang="en-US" sz="1400" dirty="0"/>
              <a:t> - Type of hotel(Resort or City).</a:t>
            </a:r>
          </a:p>
          <a:p>
            <a:r>
              <a:rPr lang="en-US" sz="1400" b="1" dirty="0" err="1"/>
              <a:t>is_canceld</a:t>
            </a:r>
            <a:r>
              <a:rPr lang="en-US" sz="1400" dirty="0"/>
              <a:t> - If there was booking cancel(0) or not(1).lead time - The number of days between time books their room to arrive hotel.</a:t>
            </a:r>
          </a:p>
          <a:p>
            <a:r>
              <a:rPr lang="en-US" sz="1400" b="1" dirty="0" err="1"/>
              <a:t>arrival_date_year</a:t>
            </a:r>
            <a:r>
              <a:rPr lang="en-US" sz="1400" dirty="0"/>
              <a:t> - Year of arrival date.</a:t>
            </a:r>
          </a:p>
          <a:p>
            <a:r>
              <a:rPr lang="en-US" sz="1400" b="1" dirty="0" err="1"/>
              <a:t>arrival_date_month</a:t>
            </a:r>
            <a:r>
              <a:rPr lang="en-US" sz="1400" dirty="0"/>
              <a:t> - Month of arrival date.</a:t>
            </a:r>
          </a:p>
          <a:p>
            <a:r>
              <a:rPr lang="en-US" sz="1400" b="1" dirty="0" err="1"/>
              <a:t>arrival_date_week_number</a:t>
            </a:r>
            <a:r>
              <a:rPr lang="en-US" sz="1400" dirty="0"/>
              <a:t> - Week no. of year for arrival date.</a:t>
            </a:r>
          </a:p>
          <a:p>
            <a:r>
              <a:rPr lang="en-US" sz="1400" b="1" dirty="0" err="1"/>
              <a:t>stays_in_weekend_nights</a:t>
            </a:r>
            <a:r>
              <a:rPr lang="en-US" sz="1400" dirty="0"/>
              <a:t> - No. of weekend nights(Saturday or </a:t>
            </a:r>
            <a:r>
              <a:rPr lang="en-US" sz="1400" dirty="0" err="1"/>
              <a:t>sunday</a:t>
            </a:r>
            <a:r>
              <a:rPr lang="en-US" sz="1400" dirty="0"/>
              <a:t>) spend by guest at </a:t>
            </a:r>
            <a:r>
              <a:rPr lang="en-US" sz="1400" b="1" dirty="0"/>
              <a:t>hotel.</a:t>
            </a:r>
          </a:p>
          <a:p>
            <a:r>
              <a:rPr lang="en-US" sz="1400" b="1" dirty="0" err="1"/>
              <a:t>stays_in_week_nights</a:t>
            </a:r>
            <a:r>
              <a:rPr lang="en-US" sz="1400" dirty="0"/>
              <a:t> -No. of weeknight( Mon to Fri) spend by guest at hotel.</a:t>
            </a:r>
          </a:p>
          <a:p>
            <a:r>
              <a:rPr lang="en-US" sz="1400" b="1" dirty="0"/>
              <a:t>adults</a:t>
            </a:r>
            <a:r>
              <a:rPr lang="en-US" sz="1400" dirty="0"/>
              <a:t> - No. of adults among guest.</a:t>
            </a:r>
          </a:p>
          <a:p>
            <a:r>
              <a:rPr lang="en-US" sz="1400" b="1" dirty="0"/>
              <a:t>children </a:t>
            </a:r>
            <a:r>
              <a:rPr lang="en-US" sz="1400" dirty="0"/>
              <a:t>- No. of children among guest.</a:t>
            </a:r>
          </a:p>
          <a:p>
            <a:r>
              <a:rPr lang="en-US" sz="1400" b="1" dirty="0"/>
              <a:t>babies</a:t>
            </a:r>
            <a:r>
              <a:rPr lang="en-US" sz="1400" dirty="0"/>
              <a:t> - No. of babies among </a:t>
            </a:r>
            <a:r>
              <a:rPr lang="en-US" sz="1400" dirty="0" err="1"/>
              <a:t>guest.meal</a:t>
            </a:r>
            <a:r>
              <a:rPr lang="en-US" sz="1400" dirty="0"/>
              <a:t> - Type of meal booked by guest.</a:t>
            </a:r>
          </a:p>
          <a:p>
            <a:r>
              <a:rPr lang="en-US" sz="1400" b="1" dirty="0"/>
              <a:t>country</a:t>
            </a:r>
            <a:r>
              <a:rPr lang="en-US" sz="1400" dirty="0"/>
              <a:t> - Country of guest.</a:t>
            </a:r>
          </a:p>
          <a:p>
            <a:r>
              <a:rPr lang="en-US" sz="1400" b="1" dirty="0" err="1"/>
              <a:t>market_segment</a:t>
            </a:r>
            <a:r>
              <a:rPr lang="en-US" sz="1400" dirty="0"/>
              <a:t> - grouping into categories based on their booking patterns and travel habits.</a:t>
            </a:r>
          </a:p>
          <a:p>
            <a:r>
              <a:rPr lang="en-US" sz="1400" b="1" dirty="0" err="1"/>
              <a:t>distribution_channel</a:t>
            </a:r>
            <a:r>
              <a:rPr lang="en-US" sz="1400" b="1" dirty="0"/>
              <a:t> </a:t>
            </a:r>
            <a:r>
              <a:rPr lang="en-US" sz="1400" dirty="0"/>
              <a:t>- Name of booking distribution channel.</a:t>
            </a:r>
          </a:p>
          <a:p>
            <a:r>
              <a:rPr lang="en-US" sz="1400" b="1" dirty="0" err="1"/>
              <a:t>is_repeated_guest</a:t>
            </a:r>
            <a:r>
              <a:rPr lang="en-US" sz="1400" b="1" dirty="0"/>
              <a:t> </a:t>
            </a:r>
            <a:r>
              <a:rPr lang="en-US" sz="1400" dirty="0"/>
              <a:t>- If the booking was from repeated by guest(1) or not(0).</a:t>
            </a:r>
          </a:p>
          <a:p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24487938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C245E0-2CB7-80FB-7390-F78479DAB7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0270" y="858416"/>
            <a:ext cx="9603275" cy="4607929"/>
          </a:xfrm>
        </p:spPr>
        <p:txBody>
          <a:bodyPr>
            <a:noAutofit/>
          </a:bodyPr>
          <a:lstStyle/>
          <a:p>
            <a:r>
              <a:rPr lang="en-US" sz="1200" b="1" dirty="0" err="1"/>
              <a:t>previous_cancelletions</a:t>
            </a:r>
            <a:r>
              <a:rPr lang="en-US" sz="1200" b="1" dirty="0"/>
              <a:t> </a:t>
            </a:r>
            <a:r>
              <a:rPr lang="en-US" sz="1200" dirty="0"/>
              <a:t>- No. of previous booking that were cancelled by the customer prior to the customer </a:t>
            </a:r>
            <a:r>
              <a:rPr lang="en-US" sz="1200" b="1" dirty="0"/>
              <a:t>booking.</a:t>
            </a:r>
          </a:p>
          <a:p>
            <a:r>
              <a:rPr lang="en-US" sz="1200" b="1" dirty="0" err="1"/>
              <a:t>previous_booking_not_canceled</a:t>
            </a:r>
            <a:r>
              <a:rPr lang="en-US" sz="1200" b="1" dirty="0"/>
              <a:t> </a:t>
            </a:r>
            <a:r>
              <a:rPr lang="en-US" sz="1200" dirty="0"/>
              <a:t>- No. of previous booking that were not cancelled by the customer prior to the customer booking.</a:t>
            </a:r>
          </a:p>
          <a:p>
            <a:r>
              <a:rPr lang="en-US" sz="1200" b="1" dirty="0" err="1"/>
              <a:t>reserved_room_type</a:t>
            </a:r>
            <a:r>
              <a:rPr lang="en-US" sz="1200" b="1" dirty="0"/>
              <a:t> </a:t>
            </a:r>
            <a:r>
              <a:rPr lang="en-US" sz="1200" dirty="0"/>
              <a:t>- Code of room type reserved.</a:t>
            </a:r>
          </a:p>
          <a:p>
            <a:r>
              <a:rPr lang="en-US" sz="1200" b="1" dirty="0" err="1"/>
              <a:t>assigned_room_type</a:t>
            </a:r>
            <a:r>
              <a:rPr lang="en-US" sz="1200" b="1" dirty="0"/>
              <a:t> </a:t>
            </a:r>
            <a:r>
              <a:rPr lang="en-US" sz="1200" dirty="0"/>
              <a:t>- code of room type reserved.</a:t>
            </a:r>
          </a:p>
          <a:p>
            <a:r>
              <a:rPr lang="en-US" sz="1200" b="1" dirty="0" err="1"/>
              <a:t>booking_changes</a:t>
            </a:r>
            <a:r>
              <a:rPr lang="en-US" sz="1200" dirty="0"/>
              <a:t> - No. of changes made to the booking.</a:t>
            </a:r>
          </a:p>
          <a:p>
            <a:r>
              <a:rPr lang="en-US" sz="1200" b="1" dirty="0" err="1"/>
              <a:t>deposit_type</a:t>
            </a:r>
            <a:r>
              <a:rPr lang="en-US" sz="1200" b="1" dirty="0"/>
              <a:t> </a:t>
            </a:r>
            <a:r>
              <a:rPr lang="en-US" sz="1200" dirty="0"/>
              <a:t>- Type of the deposit made by the guest.</a:t>
            </a:r>
          </a:p>
          <a:p>
            <a:r>
              <a:rPr lang="en-US" sz="1200" b="1" dirty="0"/>
              <a:t>agent</a:t>
            </a:r>
            <a:r>
              <a:rPr lang="en-US" sz="1200" dirty="0"/>
              <a:t> - Id of the agent who made the booking.</a:t>
            </a:r>
          </a:p>
          <a:p>
            <a:r>
              <a:rPr lang="en-US" sz="1200" b="1" dirty="0"/>
              <a:t>company</a:t>
            </a:r>
            <a:r>
              <a:rPr lang="en-US" sz="1200" dirty="0"/>
              <a:t> - Id of the company that made the booking.</a:t>
            </a:r>
          </a:p>
          <a:p>
            <a:r>
              <a:rPr lang="en-US" sz="1200" b="1" dirty="0" err="1"/>
              <a:t>days_in_waiting_list</a:t>
            </a:r>
            <a:r>
              <a:rPr lang="en-US" sz="1200" b="1" dirty="0"/>
              <a:t> </a:t>
            </a:r>
            <a:r>
              <a:rPr lang="en-US" sz="1200" dirty="0"/>
              <a:t>- No. of days the booking on the waiting list.</a:t>
            </a:r>
          </a:p>
          <a:p>
            <a:r>
              <a:rPr lang="en-US" sz="1200" b="1" dirty="0" err="1"/>
              <a:t>customer_type</a:t>
            </a:r>
            <a:r>
              <a:rPr lang="en-US" sz="1200" b="1" dirty="0"/>
              <a:t> </a:t>
            </a:r>
            <a:r>
              <a:rPr lang="en-US" sz="1200" dirty="0"/>
              <a:t>- Type of customer, assuming one of four categories.</a:t>
            </a:r>
          </a:p>
          <a:p>
            <a:r>
              <a:rPr lang="en-US" sz="1200" b="1" dirty="0" err="1"/>
              <a:t>adr</a:t>
            </a:r>
            <a:r>
              <a:rPr lang="en-US" sz="1200" dirty="0"/>
              <a:t> - (Average Daily Rate) dividing the sum of </a:t>
            </a:r>
            <a:r>
              <a:rPr lang="en-US" sz="1200" dirty="0" err="1"/>
              <a:t>lodgging</a:t>
            </a:r>
            <a:r>
              <a:rPr lang="en-US" sz="1200" dirty="0"/>
              <a:t> transaction by the total number of staying night.</a:t>
            </a:r>
          </a:p>
          <a:p>
            <a:r>
              <a:rPr lang="en-US" sz="1200" b="1" dirty="0" err="1"/>
              <a:t>required_car_parking_spaces</a:t>
            </a:r>
            <a:r>
              <a:rPr lang="en-US" sz="1200" dirty="0"/>
              <a:t> - No. of car parking spaces required by the customer.</a:t>
            </a:r>
          </a:p>
          <a:p>
            <a:r>
              <a:rPr lang="en-US" sz="1200" b="1" dirty="0" err="1"/>
              <a:t>total_of_special_request</a:t>
            </a:r>
            <a:r>
              <a:rPr lang="en-US" sz="1200" b="1" dirty="0"/>
              <a:t> </a:t>
            </a:r>
            <a:r>
              <a:rPr lang="en-US" sz="1200" dirty="0"/>
              <a:t>- No. of special request made by the customer.</a:t>
            </a:r>
          </a:p>
          <a:p>
            <a:r>
              <a:rPr lang="en-US" sz="1200" b="1" dirty="0" err="1"/>
              <a:t>reservation_request</a:t>
            </a:r>
            <a:r>
              <a:rPr lang="en-US" sz="1200" b="1" dirty="0"/>
              <a:t> </a:t>
            </a:r>
            <a:r>
              <a:rPr lang="en-US" sz="1200" dirty="0"/>
              <a:t>- Reservation status</a:t>
            </a:r>
          </a:p>
          <a:p>
            <a:r>
              <a:rPr lang="en-US" sz="1200" b="1" dirty="0" err="1"/>
              <a:t>reservation_request_date</a:t>
            </a:r>
            <a:r>
              <a:rPr lang="en-US" sz="1200" b="1" dirty="0"/>
              <a:t> </a:t>
            </a:r>
            <a:r>
              <a:rPr lang="en-US" sz="1200" dirty="0"/>
              <a:t>- Date of last reservation status updated.</a:t>
            </a:r>
            <a:endParaRPr lang="en-IN" sz="1200" dirty="0"/>
          </a:p>
        </p:txBody>
      </p:sp>
    </p:spTree>
    <p:extLst>
      <p:ext uri="{BB962C8B-B14F-4D97-AF65-F5344CB8AC3E}">
        <p14:creationId xmlns:p14="http://schemas.microsoft.com/office/powerpoint/2010/main" val="41314441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E8CB92-35EE-3584-4980-A0CB146BDF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28403" y="0"/>
            <a:ext cx="8637073" cy="643812"/>
          </a:xfrm>
        </p:spPr>
        <p:txBody>
          <a:bodyPr>
            <a:normAutofit/>
          </a:bodyPr>
          <a:lstStyle/>
          <a:p>
            <a:r>
              <a:rPr lang="en-US" sz="2800" dirty="0"/>
              <a:t>Data cleaning summary</a:t>
            </a:r>
            <a:endParaRPr lang="en-IN" sz="2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EB81B2-2E6E-FB89-64B9-86050C7083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28404" y="858417"/>
            <a:ext cx="8637072" cy="4488024"/>
          </a:xfrm>
        </p:spPr>
        <p:txBody>
          <a:bodyPr>
            <a:no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Remove the column name of company.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Replace value from agent column  NULL – Other.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Then after remove the errors from all table.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Then remove the duplicate value from all table.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Then after add column total people(</a:t>
            </a:r>
            <a:r>
              <a:rPr lang="en-US" dirty="0" err="1"/>
              <a:t>adult+children+baby</a:t>
            </a:r>
            <a:r>
              <a:rPr lang="en-US" dirty="0"/>
              <a:t>).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Change data type of date/month/year.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Add column date(year&amp;”-”&amp;month&amp;”-”&amp;date).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Then after remove the all remove the column name (year/month/date/week).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808786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E6D6117-5B0E-26A4-DC3D-15C447C3DF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86408"/>
            <a:ext cx="6503437" cy="5318449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DCB86734-83DF-8F51-7CEB-08D60E022F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03437" y="746449"/>
            <a:ext cx="5688563" cy="2127380"/>
          </a:xfrm>
        </p:spPr>
        <p:txBody>
          <a:bodyPr/>
          <a:lstStyle/>
          <a:p>
            <a:r>
              <a:rPr lang="en-US" sz="2000" dirty="0"/>
              <a:t>I used the pie chart to check and understand the hotel type is city and resort hotel of visualizing.</a:t>
            </a:r>
            <a:br>
              <a:rPr lang="en-US" sz="2000" dirty="0"/>
            </a:br>
            <a:r>
              <a:rPr lang="en-US" sz="2000" dirty="0"/>
              <a:t>Based this chart , </a:t>
            </a:r>
            <a:r>
              <a:rPr lang="en-US" sz="2000" b="1" dirty="0"/>
              <a:t>61.07% </a:t>
            </a:r>
            <a:r>
              <a:rPr lang="en-US" sz="2000" dirty="0"/>
              <a:t>preferred city hotel and </a:t>
            </a:r>
            <a:r>
              <a:rPr lang="en-US" sz="2000" b="1" dirty="0"/>
              <a:t>38.87% </a:t>
            </a:r>
            <a:r>
              <a:rPr lang="en-US" sz="2000" dirty="0"/>
              <a:t>preferred resort hotel.</a:t>
            </a:r>
            <a:br>
              <a:rPr lang="en-US" sz="2000" dirty="0"/>
            </a:br>
            <a:r>
              <a:rPr lang="en-US" sz="2000" dirty="0"/>
              <a:t>Which means city hotel more boking.</a:t>
            </a:r>
            <a:br>
              <a:rPr lang="en-US" sz="2000" dirty="0"/>
            </a:b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12785917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53C347-3F12-971A-CB92-111C78B731D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br>
              <a:rPr lang="en-US" sz="2400" dirty="0"/>
            </a:br>
            <a:endParaRPr lang="en-IN" sz="2400" dirty="0"/>
          </a:p>
        </p:txBody>
      </p:sp>
      <p:sp>
        <p:nvSpPr>
          <p:cNvPr id="15" name="Subtitle 14">
            <a:extLst>
              <a:ext uri="{FF2B5EF4-FFF2-40B4-BE49-F238E27FC236}">
                <a16:creationId xmlns:a16="http://schemas.microsoft.com/office/drawing/2014/main" id="{AD8C8098-36D5-E446-98AF-E375BD4738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8974" y="93305"/>
            <a:ext cx="5783025" cy="4814597"/>
          </a:xfrm>
        </p:spPr>
        <p:txBody>
          <a:bodyPr>
            <a:normAutofit/>
          </a:bodyPr>
          <a:lstStyle/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I used column chart because of many column in this data and I simply understand month wise count of people visualize.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000" dirty="0"/>
              <a:t>On observation this chart I found maximum 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000" dirty="0"/>
              <a:t>People like city hotel because of more service and near good </a:t>
            </a:r>
            <a:r>
              <a:rPr lang="en-US" sz="2000" dirty="0" err="1"/>
              <a:t>shoping</a:t>
            </a:r>
            <a:r>
              <a:rPr lang="en-US" sz="2000" dirty="0"/>
              <a:t> mall etc.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000" b="1" dirty="0"/>
              <a:t>Maximum people arrival in august.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2000" dirty="0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000" b="1" dirty="0"/>
              <a:t>6.6k people arrive in city hotel and 4.7k people arrive in resort hotel.</a:t>
            </a:r>
            <a:endParaRPr lang="en-IN" sz="2000" b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C7287FC-53E2-285B-0327-AAC8F19597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975049"/>
            <a:ext cx="6307494" cy="4907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3760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8A0C241D-CA31-6527-4011-5C485B7B26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1" y="811763"/>
            <a:ext cx="6096000" cy="491723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/>
              <a:t>I used column chart because of simply visualize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/>
              <a:t>And easily understand in this charts.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/>
              <a:t>Based this charts most people arrive the transient</a:t>
            </a:r>
            <a:r>
              <a:rPr lang="en-US" sz="2000" b="1" dirty="0"/>
              <a:t>. 45k people arrive in city hotel more than resort hotel.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/>
              <a:t>Because of city hotel good facilities and better than service resort hotel.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b="1" dirty="0"/>
              <a:t>Resort hotel </a:t>
            </a:r>
            <a:r>
              <a:rPr lang="en-US" sz="2000" b="1" dirty="0" err="1"/>
              <a:t>incress</a:t>
            </a:r>
            <a:r>
              <a:rPr lang="en-US" sz="2000" b="1" dirty="0"/>
              <a:t> good facilities and service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b="1" dirty="0"/>
              <a:t>Then </a:t>
            </a:r>
            <a:r>
              <a:rPr lang="en-US" sz="2000" b="1" dirty="0" err="1"/>
              <a:t>incress</a:t>
            </a:r>
            <a:r>
              <a:rPr lang="en-US" sz="2000" b="1" dirty="0"/>
              <a:t> the profit.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20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DC0D16F-1218-F922-5F22-CEA6F9D47A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387" y="811763"/>
            <a:ext cx="6117387" cy="5309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030508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CDCE0"/>
      </a:lt2>
      <a:accent1>
        <a:srgbClr val="415588"/>
      </a:accent1>
      <a:accent2>
        <a:srgbClr val="4294B6"/>
      </a:accent2>
      <a:accent3>
        <a:srgbClr val="087D7C"/>
      </a:accent3>
      <a:accent4>
        <a:srgbClr val="2CB663"/>
      </a:accent4>
      <a:accent5>
        <a:srgbClr val="DF8822"/>
      </a:accent5>
      <a:accent6>
        <a:srgbClr val="BC410A"/>
      </a:accent6>
      <a:hlink>
        <a:srgbClr val="5977C4"/>
      </a:hlink>
      <a:folHlink>
        <a:srgbClr val="A1A9BF"/>
      </a:folHlink>
    </a:clrScheme>
    <a:fontScheme name="Gallery">
      <a:majorFont>
        <a:latin typeface="Century Gothic" panose="020B0502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  <a:lumMod val="108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E050AC27-895F-4B90-991D-A6818FC89AB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436</TotalTime>
  <Words>1478</Words>
  <Application>Microsoft Office PowerPoint</Application>
  <PresentationFormat>Widescreen</PresentationFormat>
  <Paragraphs>138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Barlow</vt:lpstr>
      <vt:lpstr>Century Gothic</vt:lpstr>
      <vt:lpstr>Poppins Black</vt:lpstr>
      <vt:lpstr>Wingdings</vt:lpstr>
      <vt:lpstr>Gallery</vt:lpstr>
      <vt:lpstr> HOTEL BOKINGS</vt:lpstr>
      <vt:lpstr>Summary of project</vt:lpstr>
      <vt:lpstr>Effect of Project</vt:lpstr>
      <vt:lpstr>Information of the Data</vt:lpstr>
      <vt:lpstr>PowerPoint Presentation</vt:lpstr>
      <vt:lpstr>Data cleaning summary</vt:lpstr>
      <vt:lpstr>I used the pie chart to check and understand the hotel type is city and resort hotel of visualizing. Based this chart , 61.07% preferred city hotel and 38.87% preferred resort hotel. Which means city hotel more boking. </vt:lpstr>
      <vt:lpstr>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Solution  to  Business </vt:lpstr>
      <vt:lpstr> conclusion</vt:lpstr>
      <vt:lpstr>                   Any Quations 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ADA ON HOTEL BOKINGS</dc:title>
  <dc:creator>sipaiumar123@outlook.com</dc:creator>
  <cp:lastModifiedBy>moin saiyad</cp:lastModifiedBy>
  <cp:revision>33</cp:revision>
  <dcterms:created xsi:type="dcterms:W3CDTF">2024-01-01T08:30:44Z</dcterms:created>
  <dcterms:modified xsi:type="dcterms:W3CDTF">2024-03-23T08:30:57Z</dcterms:modified>
</cp:coreProperties>
</file>